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341946-CD4D-42EA-BA27-F5A0DAA55A28}" type="datetimeFigureOut">
              <a:rPr lang="en-CA" smtClean="0"/>
              <a:t>2021-08-19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F5F9554-09EC-4E29-AB5F-C344EA275369}"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999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341946-CD4D-42EA-BA27-F5A0DAA55A28}" type="datetimeFigureOut">
              <a:rPr lang="en-CA" smtClean="0"/>
              <a:t>2021-08-19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F5F9554-09EC-4E29-AB5F-C344EA275369}" type="slidenum">
              <a:rPr lang="en-CA" smtClean="0"/>
              <a:t>‹#›</a:t>
            </a:fld>
            <a:endParaRPr lang="en-CA"/>
          </a:p>
        </p:txBody>
      </p:sp>
    </p:spTree>
    <p:extLst>
      <p:ext uri="{BB962C8B-B14F-4D97-AF65-F5344CB8AC3E}">
        <p14:creationId xmlns:p14="http://schemas.microsoft.com/office/powerpoint/2010/main" val="2124162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341946-CD4D-42EA-BA27-F5A0DAA55A28}" type="datetimeFigureOut">
              <a:rPr lang="en-CA" smtClean="0"/>
              <a:t>2021-08-19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F5F9554-09EC-4E29-AB5F-C344EA275369}" type="slidenum">
              <a:rPr lang="en-CA" smtClean="0"/>
              <a:t>‹#›</a:t>
            </a:fld>
            <a:endParaRPr lang="en-CA"/>
          </a:p>
        </p:txBody>
      </p:sp>
    </p:spTree>
    <p:extLst>
      <p:ext uri="{BB962C8B-B14F-4D97-AF65-F5344CB8AC3E}">
        <p14:creationId xmlns:p14="http://schemas.microsoft.com/office/powerpoint/2010/main" val="1726440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341946-CD4D-42EA-BA27-F5A0DAA55A28}" type="datetimeFigureOut">
              <a:rPr lang="en-CA" smtClean="0"/>
              <a:t>2021-08-19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F5F9554-09EC-4E29-AB5F-C344EA275369}" type="slidenum">
              <a:rPr lang="en-CA" smtClean="0"/>
              <a:t>‹#›</a:t>
            </a:fld>
            <a:endParaRPr lang="en-CA"/>
          </a:p>
        </p:txBody>
      </p:sp>
    </p:spTree>
    <p:extLst>
      <p:ext uri="{BB962C8B-B14F-4D97-AF65-F5344CB8AC3E}">
        <p14:creationId xmlns:p14="http://schemas.microsoft.com/office/powerpoint/2010/main" val="1157327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341946-CD4D-42EA-BA27-F5A0DAA55A28}" type="datetimeFigureOut">
              <a:rPr lang="en-CA" smtClean="0"/>
              <a:t>2021-08-19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F5F9554-09EC-4E29-AB5F-C344EA275369}" type="slidenum">
              <a:rPr lang="en-CA" smtClean="0"/>
              <a:t>‹#›</a:t>
            </a:fld>
            <a:endParaRPr lang="en-C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37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341946-CD4D-42EA-BA27-F5A0DAA55A28}" type="datetimeFigureOut">
              <a:rPr lang="en-CA" smtClean="0"/>
              <a:t>2021-08-19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F5F9554-09EC-4E29-AB5F-C344EA275369}" type="slidenum">
              <a:rPr lang="en-CA" smtClean="0"/>
              <a:t>‹#›</a:t>
            </a:fld>
            <a:endParaRPr lang="en-CA"/>
          </a:p>
        </p:txBody>
      </p:sp>
    </p:spTree>
    <p:extLst>
      <p:ext uri="{BB962C8B-B14F-4D97-AF65-F5344CB8AC3E}">
        <p14:creationId xmlns:p14="http://schemas.microsoft.com/office/powerpoint/2010/main" val="380788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341946-CD4D-42EA-BA27-F5A0DAA55A28}" type="datetimeFigureOut">
              <a:rPr lang="en-CA" smtClean="0"/>
              <a:t>2021-08-19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F5F9554-09EC-4E29-AB5F-C344EA275369}" type="slidenum">
              <a:rPr lang="en-CA" smtClean="0"/>
              <a:t>‹#›</a:t>
            </a:fld>
            <a:endParaRPr lang="en-CA"/>
          </a:p>
        </p:txBody>
      </p:sp>
    </p:spTree>
    <p:extLst>
      <p:ext uri="{BB962C8B-B14F-4D97-AF65-F5344CB8AC3E}">
        <p14:creationId xmlns:p14="http://schemas.microsoft.com/office/powerpoint/2010/main" val="1574395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341946-CD4D-42EA-BA27-F5A0DAA55A28}" type="datetimeFigureOut">
              <a:rPr lang="en-CA" smtClean="0"/>
              <a:t>2021-08-19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F5F9554-09EC-4E29-AB5F-C344EA275369}" type="slidenum">
              <a:rPr lang="en-CA" smtClean="0"/>
              <a:t>‹#›</a:t>
            </a:fld>
            <a:endParaRPr lang="en-CA"/>
          </a:p>
        </p:txBody>
      </p:sp>
    </p:spTree>
    <p:extLst>
      <p:ext uri="{BB962C8B-B14F-4D97-AF65-F5344CB8AC3E}">
        <p14:creationId xmlns:p14="http://schemas.microsoft.com/office/powerpoint/2010/main" val="2676201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2341946-CD4D-42EA-BA27-F5A0DAA55A28}" type="datetimeFigureOut">
              <a:rPr lang="en-CA" smtClean="0"/>
              <a:t>2021-08-19</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CA"/>
          </a:p>
        </p:txBody>
      </p:sp>
      <p:sp>
        <p:nvSpPr>
          <p:cNvPr id="9" name="Slide Number Placeholder 8"/>
          <p:cNvSpPr>
            <a:spLocks noGrp="1"/>
          </p:cNvSpPr>
          <p:nvPr>
            <p:ph type="sldNum" sz="quarter" idx="12"/>
          </p:nvPr>
        </p:nvSpPr>
        <p:spPr/>
        <p:txBody>
          <a:bodyPr/>
          <a:lstStyle/>
          <a:p>
            <a:fld id="{CF5F9554-09EC-4E29-AB5F-C344EA275369}" type="slidenum">
              <a:rPr lang="en-CA" smtClean="0"/>
              <a:t>‹#›</a:t>
            </a:fld>
            <a:endParaRPr lang="en-CA"/>
          </a:p>
        </p:txBody>
      </p:sp>
    </p:spTree>
    <p:extLst>
      <p:ext uri="{BB962C8B-B14F-4D97-AF65-F5344CB8AC3E}">
        <p14:creationId xmlns:p14="http://schemas.microsoft.com/office/powerpoint/2010/main" val="64528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341946-CD4D-42EA-BA27-F5A0DAA55A28}" type="datetimeFigureOut">
              <a:rPr lang="en-CA" smtClean="0"/>
              <a:t>2021-08-19</a:t>
            </a:fld>
            <a:endParaRPr lang="en-C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F5F9554-09EC-4E29-AB5F-C344EA275369}" type="slidenum">
              <a:rPr lang="en-CA" smtClean="0"/>
              <a:t>‹#›</a:t>
            </a:fld>
            <a:endParaRPr lang="en-CA"/>
          </a:p>
        </p:txBody>
      </p:sp>
    </p:spTree>
    <p:extLst>
      <p:ext uri="{BB962C8B-B14F-4D97-AF65-F5344CB8AC3E}">
        <p14:creationId xmlns:p14="http://schemas.microsoft.com/office/powerpoint/2010/main" val="264104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341946-CD4D-42EA-BA27-F5A0DAA55A28}" type="datetimeFigureOut">
              <a:rPr lang="en-CA" smtClean="0"/>
              <a:t>2021-08-19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F5F9554-09EC-4E29-AB5F-C344EA275369}" type="slidenum">
              <a:rPr lang="en-CA" smtClean="0"/>
              <a:t>‹#›</a:t>
            </a:fld>
            <a:endParaRPr lang="en-CA"/>
          </a:p>
        </p:txBody>
      </p:sp>
    </p:spTree>
    <p:extLst>
      <p:ext uri="{BB962C8B-B14F-4D97-AF65-F5344CB8AC3E}">
        <p14:creationId xmlns:p14="http://schemas.microsoft.com/office/powerpoint/2010/main" val="2531381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341946-CD4D-42EA-BA27-F5A0DAA55A28}" type="datetimeFigureOut">
              <a:rPr lang="en-CA" smtClean="0"/>
              <a:t>2021-08-19</a:t>
            </a:fld>
            <a:endParaRPr lang="en-C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CA"/>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F5F9554-09EC-4E29-AB5F-C344EA275369}" type="slidenum">
              <a:rPr lang="en-CA" smtClean="0"/>
              <a:t>‹#›</a:t>
            </a:fld>
            <a:endParaRPr lang="en-C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77988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AAE2-D468-4BCC-8060-5CCD4233744A}"/>
              </a:ext>
            </a:extLst>
          </p:cNvPr>
          <p:cNvSpPr>
            <a:spLocks noGrp="1"/>
          </p:cNvSpPr>
          <p:nvPr>
            <p:ph type="ctrTitle"/>
          </p:nvPr>
        </p:nvSpPr>
        <p:spPr/>
        <p:txBody>
          <a:bodyPr>
            <a:normAutofit/>
          </a:bodyPr>
          <a:lstStyle/>
          <a:p>
            <a:pPr algn="ctr"/>
            <a:r>
              <a:rPr lang="en-US" sz="6600" dirty="0"/>
              <a:t>New York Versus Los Angeles </a:t>
            </a:r>
            <a:endParaRPr lang="en-CA" sz="6600" dirty="0"/>
          </a:p>
        </p:txBody>
      </p:sp>
      <p:sp>
        <p:nvSpPr>
          <p:cNvPr id="3" name="Subtitle 2">
            <a:extLst>
              <a:ext uri="{FF2B5EF4-FFF2-40B4-BE49-F238E27FC236}">
                <a16:creationId xmlns:a16="http://schemas.microsoft.com/office/drawing/2014/main" id="{6D2760FA-1C48-46F4-ACEB-E5CCC773E747}"/>
              </a:ext>
            </a:extLst>
          </p:cNvPr>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2670209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1984-ECB6-40CA-A502-CE4224047AA2}"/>
              </a:ext>
            </a:extLst>
          </p:cNvPr>
          <p:cNvSpPr>
            <a:spLocks noGrp="1"/>
          </p:cNvSpPr>
          <p:nvPr>
            <p:ph type="title"/>
          </p:nvPr>
        </p:nvSpPr>
        <p:spPr/>
        <p:txBody>
          <a:bodyPr/>
          <a:lstStyle/>
          <a:p>
            <a:r>
              <a:rPr lang="en-US" dirty="0"/>
              <a:t>LOS ANGELES</a:t>
            </a:r>
            <a:endParaRPr lang="en-CA" dirty="0"/>
          </a:p>
        </p:txBody>
      </p:sp>
      <p:pic>
        <p:nvPicPr>
          <p:cNvPr id="4" name="Content Placeholder 3">
            <a:extLst>
              <a:ext uri="{FF2B5EF4-FFF2-40B4-BE49-F238E27FC236}">
                <a16:creationId xmlns:a16="http://schemas.microsoft.com/office/drawing/2014/main" id="{98B34D0D-7773-4A7C-9D70-A1D27106DCAC}"/>
              </a:ext>
            </a:extLst>
          </p:cNvPr>
          <p:cNvPicPr>
            <a:picLocks noGrp="1" noChangeAspect="1"/>
          </p:cNvPicPr>
          <p:nvPr>
            <p:ph idx="1"/>
          </p:nvPr>
        </p:nvPicPr>
        <p:blipFill>
          <a:blip r:embed="rId2"/>
          <a:stretch>
            <a:fillRect/>
          </a:stretch>
        </p:blipFill>
        <p:spPr>
          <a:xfrm>
            <a:off x="1430767" y="1830932"/>
            <a:ext cx="8692179" cy="4456041"/>
          </a:xfrm>
          <a:prstGeom prst="rect">
            <a:avLst/>
          </a:prstGeom>
        </p:spPr>
      </p:pic>
    </p:spTree>
    <p:extLst>
      <p:ext uri="{BB962C8B-B14F-4D97-AF65-F5344CB8AC3E}">
        <p14:creationId xmlns:p14="http://schemas.microsoft.com/office/powerpoint/2010/main" val="19144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B6F1-6A4E-418B-A915-BF737CFF3786}"/>
              </a:ext>
            </a:extLst>
          </p:cNvPr>
          <p:cNvSpPr>
            <a:spLocks noGrp="1"/>
          </p:cNvSpPr>
          <p:nvPr>
            <p:ph type="title"/>
          </p:nvPr>
        </p:nvSpPr>
        <p:spPr/>
        <p:txBody>
          <a:bodyPr/>
          <a:lstStyle/>
          <a:p>
            <a:r>
              <a:rPr lang="en-US" dirty="0"/>
              <a:t>Results</a:t>
            </a:r>
            <a:endParaRPr lang="en-CA" dirty="0"/>
          </a:p>
        </p:txBody>
      </p:sp>
      <p:sp>
        <p:nvSpPr>
          <p:cNvPr id="3" name="Content Placeholder 2">
            <a:extLst>
              <a:ext uri="{FF2B5EF4-FFF2-40B4-BE49-F238E27FC236}">
                <a16:creationId xmlns:a16="http://schemas.microsoft.com/office/drawing/2014/main" id="{D2A477F7-C949-46BE-B6D2-0AE9B7314E95}"/>
              </a:ext>
            </a:extLst>
          </p:cNvPr>
          <p:cNvSpPr>
            <a:spLocks noGrp="1"/>
          </p:cNvSpPr>
          <p:nvPr>
            <p:ph idx="1"/>
          </p:nvPr>
        </p:nvSpPr>
        <p:spPr/>
        <p:txBody>
          <a:bodyPr/>
          <a:lstStyle/>
          <a:p>
            <a:r>
              <a:rPr lang="en-US" dirty="0"/>
              <a:t>From our maps above, we see that majority of the neighborhoods in the both cities fall into the red and orange clusters. There are some outliers in both cities they fall under the same clusters too.</a:t>
            </a:r>
            <a:endParaRPr lang="en-CA" dirty="0"/>
          </a:p>
        </p:txBody>
      </p:sp>
    </p:spTree>
    <p:extLst>
      <p:ext uri="{BB962C8B-B14F-4D97-AF65-F5344CB8AC3E}">
        <p14:creationId xmlns:p14="http://schemas.microsoft.com/office/powerpoint/2010/main" val="99144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5765-3C68-4BCF-BC2B-F521AA26EEF4}"/>
              </a:ext>
            </a:extLst>
          </p:cNvPr>
          <p:cNvSpPr>
            <a:spLocks noGrp="1"/>
          </p:cNvSpPr>
          <p:nvPr>
            <p:ph type="title"/>
          </p:nvPr>
        </p:nvSpPr>
        <p:spPr/>
        <p:txBody>
          <a:bodyPr/>
          <a:lstStyle/>
          <a:p>
            <a:r>
              <a:rPr lang="en-US" dirty="0"/>
              <a:t>Discussion</a:t>
            </a:r>
            <a:endParaRPr lang="en-CA" dirty="0"/>
          </a:p>
        </p:txBody>
      </p:sp>
      <p:sp>
        <p:nvSpPr>
          <p:cNvPr id="3" name="Content Placeholder 2">
            <a:extLst>
              <a:ext uri="{FF2B5EF4-FFF2-40B4-BE49-F238E27FC236}">
                <a16:creationId xmlns:a16="http://schemas.microsoft.com/office/drawing/2014/main" id="{2B4CD21D-5870-443A-B4BC-E3352A9B7ADE}"/>
              </a:ext>
            </a:extLst>
          </p:cNvPr>
          <p:cNvSpPr>
            <a:spLocks noGrp="1"/>
          </p:cNvSpPr>
          <p:nvPr>
            <p:ph idx="1"/>
          </p:nvPr>
        </p:nvSpPr>
        <p:spPr/>
        <p:txBody>
          <a:bodyPr/>
          <a:lstStyle/>
          <a:p>
            <a:r>
              <a:rPr lang="en-US" dirty="0"/>
              <a:t>From our results above, we can determine that since the neighborhoods in these two cities fall under the same clusters, they aren’t that different. Majority of the neighborhoods New York seem to have a similar brother in Los Angeles based on the venues around them. Hence, these two cities do not differ as much as people think So if you want to choose between living in New York and Los Angeles, based on the venues, there isn't much difference, if you prefer the East Coast and some winter, pick New York, if you prefer the West Coast and warmer all year round, then Los Angeles is for you.</a:t>
            </a:r>
            <a:endParaRPr lang="en-CA" dirty="0"/>
          </a:p>
        </p:txBody>
      </p:sp>
    </p:spTree>
    <p:extLst>
      <p:ext uri="{BB962C8B-B14F-4D97-AF65-F5344CB8AC3E}">
        <p14:creationId xmlns:p14="http://schemas.microsoft.com/office/powerpoint/2010/main" val="1230994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76CC1-9F29-45F5-AE9F-6A05D0C9A777}"/>
              </a:ext>
            </a:extLst>
          </p:cNvPr>
          <p:cNvSpPr>
            <a:spLocks noGrp="1"/>
          </p:cNvSpPr>
          <p:nvPr>
            <p:ph type="title"/>
          </p:nvPr>
        </p:nvSpPr>
        <p:spPr/>
        <p:txBody>
          <a:bodyPr/>
          <a:lstStyle/>
          <a:p>
            <a:r>
              <a:rPr lang="en-US" dirty="0"/>
              <a:t>Conclusion</a:t>
            </a:r>
            <a:endParaRPr lang="en-CA" dirty="0"/>
          </a:p>
        </p:txBody>
      </p:sp>
      <p:sp>
        <p:nvSpPr>
          <p:cNvPr id="3" name="Content Placeholder 2">
            <a:extLst>
              <a:ext uri="{FF2B5EF4-FFF2-40B4-BE49-F238E27FC236}">
                <a16:creationId xmlns:a16="http://schemas.microsoft.com/office/drawing/2014/main" id="{3288EA40-1727-4D91-8822-6527CEF495B6}"/>
              </a:ext>
            </a:extLst>
          </p:cNvPr>
          <p:cNvSpPr>
            <a:spLocks noGrp="1"/>
          </p:cNvSpPr>
          <p:nvPr>
            <p:ph idx="1"/>
          </p:nvPr>
        </p:nvSpPr>
        <p:spPr/>
        <p:txBody>
          <a:bodyPr/>
          <a:lstStyle/>
          <a:p>
            <a:r>
              <a:rPr lang="en-US" dirty="0"/>
              <a:t>In this study, I analyzed the similarities between the neighborhoods in New York City and the City of Los Angeles based on the venues in these neighborhoods retrieved using the Foursquare API. I used K-means to cluster these neighborhoods based on the venues into different clusters. I saw that majority of the neighborhoods fell into the same clusters; hence, this means that the neighborhoods in both cities aren’t that different based on the venues in them. Hence, the two cities are actually quite similar.</a:t>
            </a:r>
            <a:endParaRPr lang="en-CA" dirty="0"/>
          </a:p>
        </p:txBody>
      </p:sp>
    </p:spTree>
    <p:extLst>
      <p:ext uri="{BB962C8B-B14F-4D97-AF65-F5344CB8AC3E}">
        <p14:creationId xmlns:p14="http://schemas.microsoft.com/office/powerpoint/2010/main" val="927208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961C5-23FA-4B48-9F06-EB2DFF0D7096}"/>
              </a:ext>
            </a:extLst>
          </p:cNvPr>
          <p:cNvSpPr>
            <a:spLocks noGrp="1"/>
          </p:cNvSpPr>
          <p:nvPr>
            <p:ph type="title"/>
          </p:nvPr>
        </p:nvSpPr>
        <p:spPr/>
        <p:txBody>
          <a:bodyPr/>
          <a:lstStyle/>
          <a:p>
            <a:r>
              <a:rPr lang="en-CA" dirty="0"/>
              <a:t>Introduction/Business Problem</a:t>
            </a:r>
          </a:p>
        </p:txBody>
      </p:sp>
      <p:sp>
        <p:nvSpPr>
          <p:cNvPr id="3" name="Content Placeholder 2">
            <a:extLst>
              <a:ext uri="{FF2B5EF4-FFF2-40B4-BE49-F238E27FC236}">
                <a16:creationId xmlns:a16="http://schemas.microsoft.com/office/drawing/2014/main" id="{696339C9-3603-4001-86BB-86C37D5CC745}"/>
              </a:ext>
            </a:extLst>
          </p:cNvPr>
          <p:cNvSpPr>
            <a:spLocks noGrp="1"/>
          </p:cNvSpPr>
          <p:nvPr>
            <p:ph idx="1"/>
          </p:nvPr>
        </p:nvSpPr>
        <p:spPr/>
        <p:txBody>
          <a:bodyPr/>
          <a:lstStyle/>
          <a:p>
            <a:r>
              <a:rPr lang="en-US" dirty="0"/>
              <a:t>Many people have aspirations to live in some of the biggest cities in world. Some countries have multiple amazing modern cities with amazing amenities and opportunities, so it can be hard to decide which of cities to choose. We’re going to look at two of major metropolises in the United States: New York City and Los Angeles. We are going to compare the different aspects of these two cities to find out which one is right for you. We are going to compare the different neighborhoods in both cities in terms of the available amenities and places you can go to in the different cities. We will find out if these two cities are similar or actually quite different. This will be for anyone finding it difficult to choose between living in any of the two cities.</a:t>
            </a:r>
            <a:endParaRPr lang="en-CA" dirty="0"/>
          </a:p>
        </p:txBody>
      </p:sp>
    </p:spTree>
    <p:extLst>
      <p:ext uri="{BB962C8B-B14F-4D97-AF65-F5344CB8AC3E}">
        <p14:creationId xmlns:p14="http://schemas.microsoft.com/office/powerpoint/2010/main" val="4091993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7AE0-80C1-4648-898C-9A2E718B0628}"/>
              </a:ext>
            </a:extLst>
          </p:cNvPr>
          <p:cNvSpPr>
            <a:spLocks noGrp="1"/>
          </p:cNvSpPr>
          <p:nvPr>
            <p:ph type="title"/>
          </p:nvPr>
        </p:nvSpPr>
        <p:spPr/>
        <p:txBody>
          <a:bodyPr/>
          <a:lstStyle/>
          <a:p>
            <a:r>
              <a:rPr lang="en-US" dirty="0"/>
              <a:t>Data</a:t>
            </a:r>
            <a:endParaRPr lang="en-CA" dirty="0"/>
          </a:p>
        </p:txBody>
      </p:sp>
      <p:sp>
        <p:nvSpPr>
          <p:cNvPr id="3" name="Content Placeholder 2">
            <a:extLst>
              <a:ext uri="{FF2B5EF4-FFF2-40B4-BE49-F238E27FC236}">
                <a16:creationId xmlns:a16="http://schemas.microsoft.com/office/drawing/2014/main" id="{A3ED7860-5D28-4619-9DFD-BCA23051E7DC}"/>
              </a:ext>
            </a:extLst>
          </p:cNvPr>
          <p:cNvSpPr>
            <a:spLocks noGrp="1"/>
          </p:cNvSpPr>
          <p:nvPr>
            <p:ph idx="1"/>
          </p:nvPr>
        </p:nvSpPr>
        <p:spPr/>
        <p:txBody>
          <a:bodyPr/>
          <a:lstStyle/>
          <a:p>
            <a:r>
              <a:rPr lang="en-US" dirty="0"/>
              <a:t>The data we will be using for this report will be a dataset of the different </a:t>
            </a:r>
            <a:r>
              <a:rPr lang="en-US" dirty="0" err="1"/>
              <a:t>neighbourhoods</a:t>
            </a:r>
            <a:r>
              <a:rPr lang="en-US" dirty="0"/>
              <a:t> in the two cities as well as the different places in the two cities which we will acquire from the Wikipedia page:  and the foursquare API for collecting location data. Using the data, we will group the </a:t>
            </a:r>
            <a:r>
              <a:rPr lang="en-US" dirty="0" err="1"/>
              <a:t>neighbourhood</a:t>
            </a:r>
            <a:r>
              <a:rPr lang="en-US" dirty="0"/>
              <a:t> into similar clusters and we will see if the </a:t>
            </a:r>
            <a:r>
              <a:rPr lang="en-US" dirty="0" err="1"/>
              <a:t>neighbourhoods</a:t>
            </a:r>
            <a:r>
              <a:rPr lang="en-US" dirty="0"/>
              <a:t> from the different cities fall into similar clusters or different clusters. This should give a sense of the similarities between the two cities.</a:t>
            </a:r>
          </a:p>
          <a:p>
            <a:r>
              <a:rPr lang="en-US" dirty="0"/>
              <a:t>Data Cleaning: The New York neighborhood data was retrieved from an IBM server so it didn’t need much data cleaning. The Los Angeles data was retrieved from the Wikipedia page below: https://en.wikipedia.org/wiki/List_of_districts_and_neighborhoods_in_Los_Angeles. Some of the </a:t>
            </a:r>
            <a:r>
              <a:rPr lang="en-US" dirty="0" err="1"/>
              <a:t>neighbourhood</a:t>
            </a:r>
            <a:r>
              <a:rPr lang="en-US" dirty="0"/>
              <a:t> retrieved couldn’t be match with coordinates using the </a:t>
            </a:r>
            <a:r>
              <a:rPr lang="en-US" dirty="0" err="1"/>
              <a:t>Geopy</a:t>
            </a:r>
            <a:r>
              <a:rPr lang="en-US" dirty="0"/>
              <a:t> API so those neighborhoods were dropped. We also got the wrong coordinates for the Angelus Vista neighborhood so we drop that as well.</a:t>
            </a:r>
          </a:p>
          <a:p>
            <a:endParaRPr lang="en-CA" dirty="0"/>
          </a:p>
        </p:txBody>
      </p:sp>
    </p:spTree>
    <p:extLst>
      <p:ext uri="{BB962C8B-B14F-4D97-AF65-F5344CB8AC3E}">
        <p14:creationId xmlns:p14="http://schemas.microsoft.com/office/powerpoint/2010/main" val="12640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EBB-ED66-4437-8A10-06B4FD36F185}"/>
              </a:ext>
            </a:extLst>
          </p:cNvPr>
          <p:cNvSpPr>
            <a:spLocks noGrp="1"/>
          </p:cNvSpPr>
          <p:nvPr>
            <p:ph type="title"/>
          </p:nvPr>
        </p:nvSpPr>
        <p:spPr/>
        <p:txBody>
          <a:bodyPr/>
          <a:lstStyle/>
          <a:p>
            <a:r>
              <a:rPr lang="en-US" dirty="0"/>
              <a:t>Methodology</a:t>
            </a:r>
            <a:endParaRPr lang="en-CA" dirty="0"/>
          </a:p>
        </p:txBody>
      </p:sp>
      <p:sp>
        <p:nvSpPr>
          <p:cNvPr id="3" name="Content Placeholder 2">
            <a:extLst>
              <a:ext uri="{FF2B5EF4-FFF2-40B4-BE49-F238E27FC236}">
                <a16:creationId xmlns:a16="http://schemas.microsoft.com/office/drawing/2014/main" id="{C38B0811-9C7D-41A3-8F0C-68DBD44F3073}"/>
              </a:ext>
            </a:extLst>
          </p:cNvPr>
          <p:cNvSpPr>
            <a:spLocks noGrp="1"/>
          </p:cNvSpPr>
          <p:nvPr>
            <p:ph idx="1"/>
          </p:nvPr>
        </p:nvSpPr>
        <p:spPr/>
        <p:txBody>
          <a:bodyPr/>
          <a:lstStyle/>
          <a:p>
            <a:pPr>
              <a:lnSpc>
                <a:spcPct val="107000"/>
              </a:lnSpc>
              <a:spcAft>
                <a:spcPts val="800"/>
              </a:spcAft>
            </a:pPr>
            <a:r>
              <a:rPr lang="en-CA" sz="1800" b="1"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Explanatory Data Analysis: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b="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All our neighborhoods along with their coordinates are put into a single data frame. Using the Foursquare API we gather all the venues that we can for all the neighborhoods. We find the top 10 most common venue-categories for each neighbourhood and we put that into a </a:t>
            </a:r>
            <a:r>
              <a:rPr lang="en-CA" sz="1800" b="0" dirty="0" err="1">
                <a:solidFill>
                  <a:srgbClr val="1F1F1F"/>
                </a:solidFill>
                <a:effectLst/>
                <a:latin typeface="Arial" panose="020B0604020202020204" pitchFamily="34" charset="0"/>
                <a:ea typeface="Calibri" panose="020F0502020204030204" pitchFamily="34" charset="0"/>
                <a:cs typeface="Times New Roman" panose="02020603050405020304" pitchFamily="18" charset="0"/>
              </a:rPr>
              <a:t>dataframe</a:t>
            </a:r>
            <a:r>
              <a:rPr lang="en-CA" sz="1800" b="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139908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7B9013-AE05-4562-8E0F-2652CC0FC929}"/>
              </a:ext>
            </a:extLst>
          </p:cNvPr>
          <p:cNvPicPr>
            <a:picLocks noChangeAspect="1"/>
          </p:cNvPicPr>
          <p:nvPr/>
        </p:nvPicPr>
        <p:blipFill>
          <a:blip r:embed="rId2"/>
          <a:stretch>
            <a:fillRect/>
          </a:stretch>
        </p:blipFill>
        <p:spPr>
          <a:xfrm>
            <a:off x="924817" y="1301675"/>
            <a:ext cx="10224692" cy="4206240"/>
          </a:xfrm>
          <a:prstGeom prst="rect">
            <a:avLst/>
          </a:prstGeom>
        </p:spPr>
      </p:pic>
    </p:spTree>
    <p:extLst>
      <p:ext uri="{BB962C8B-B14F-4D97-AF65-F5344CB8AC3E}">
        <p14:creationId xmlns:p14="http://schemas.microsoft.com/office/powerpoint/2010/main" val="1247957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607B7-0DF7-40C7-80CC-3491AC6D8B8B}"/>
              </a:ext>
            </a:extLst>
          </p:cNvPr>
          <p:cNvSpPr>
            <a:spLocks noGrp="1"/>
          </p:cNvSpPr>
          <p:nvPr>
            <p:ph type="title"/>
          </p:nvPr>
        </p:nvSpPr>
        <p:spPr/>
        <p:txBody>
          <a:bodyPr>
            <a:normAutofit fontScale="90000"/>
          </a:bodyPr>
          <a:lstStyle/>
          <a:p>
            <a:r>
              <a:rPr lang="en-CA" sz="180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We also have maps of the different neighbourhoods in the two cities. The blue dots represent each neighbourhood.</a:t>
            </a:r>
            <a:br>
              <a:rPr lang="en-CA" sz="180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br>
            <a:br>
              <a:rPr lang="en-CA" sz="180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br>
            <a:br>
              <a:rPr lang="en-CA" sz="1800" dirty="0">
                <a:effectLst/>
                <a:latin typeface="Calibri" panose="020F0502020204030204" pitchFamily="34" charset="0"/>
                <a:ea typeface="Calibri" panose="020F0502020204030204" pitchFamily="34" charset="0"/>
                <a:cs typeface="Times New Roman" panose="02020603050405020304" pitchFamily="18" charset="0"/>
              </a:rPr>
            </a:br>
            <a:r>
              <a:rPr lang="en-CA" sz="3600" dirty="0">
                <a:latin typeface="Calibri" panose="020F0502020204030204" pitchFamily="34" charset="0"/>
                <a:ea typeface="Calibri" panose="020F0502020204030204" pitchFamily="34" charset="0"/>
                <a:cs typeface="Times New Roman" panose="02020603050405020304" pitchFamily="18" charset="0"/>
              </a:rPr>
              <a:t>NEW YORK</a:t>
            </a:r>
            <a:endParaRPr lang="en-CA" sz="3600" dirty="0"/>
          </a:p>
        </p:txBody>
      </p:sp>
      <p:pic>
        <p:nvPicPr>
          <p:cNvPr id="3" name="Picture 2">
            <a:extLst>
              <a:ext uri="{FF2B5EF4-FFF2-40B4-BE49-F238E27FC236}">
                <a16:creationId xmlns:a16="http://schemas.microsoft.com/office/drawing/2014/main" id="{FCE1702D-A94D-4F72-8239-3E6ECDF0B1B7}"/>
              </a:ext>
            </a:extLst>
          </p:cNvPr>
          <p:cNvPicPr>
            <a:picLocks noChangeAspect="1"/>
          </p:cNvPicPr>
          <p:nvPr/>
        </p:nvPicPr>
        <p:blipFill>
          <a:blip r:embed="rId2"/>
          <a:stretch>
            <a:fillRect/>
          </a:stretch>
        </p:blipFill>
        <p:spPr>
          <a:xfrm>
            <a:off x="1624406" y="1773792"/>
            <a:ext cx="8928846" cy="4145542"/>
          </a:xfrm>
          <a:prstGeom prst="rect">
            <a:avLst/>
          </a:prstGeom>
        </p:spPr>
      </p:pic>
    </p:spTree>
    <p:extLst>
      <p:ext uri="{BB962C8B-B14F-4D97-AF65-F5344CB8AC3E}">
        <p14:creationId xmlns:p14="http://schemas.microsoft.com/office/powerpoint/2010/main" val="19585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8597-4D31-4911-8387-A613AB5AA9F5}"/>
              </a:ext>
            </a:extLst>
          </p:cNvPr>
          <p:cNvSpPr>
            <a:spLocks noGrp="1"/>
          </p:cNvSpPr>
          <p:nvPr>
            <p:ph type="title"/>
          </p:nvPr>
        </p:nvSpPr>
        <p:spPr/>
        <p:txBody>
          <a:bodyPr/>
          <a:lstStyle/>
          <a:p>
            <a:r>
              <a:rPr lang="en-US" dirty="0"/>
              <a:t>LOS ANGELES</a:t>
            </a:r>
            <a:endParaRPr lang="en-CA" dirty="0"/>
          </a:p>
        </p:txBody>
      </p:sp>
      <p:pic>
        <p:nvPicPr>
          <p:cNvPr id="4" name="Content Placeholder 3">
            <a:extLst>
              <a:ext uri="{FF2B5EF4-FFF2-40B4-BE49-F238E27FC236}">
                <a16:creationId xmlns:a16="http://schemas.microsoft.com/office/drawing/2014/main" id="{05A5935B-05F3-4B98-87F8-7D55CEB056DF}"/>
              </a:ext>
            </a:extLst>
          </p:cNvPr>
          <p:cNvPicPr>
            <a:picLocks noGrp="1" noChangeAspect="1"/>
          </p:cNvPicPr>
          <p:nvPr>
            <p:ph idx="1"/>
          </p:nvPr>
        </p:nvPicPr>
        <p:blipFill>
          <a:blip r:embed="rId2"/>
          <a:stretch>
            <a:fillRect/>
          </a:stretch>
        </p:blipFill>
        <p:spPr>
          <a:xfrm>
            <a:off x="1678193" y="2083535"/>
            <a:ext cx="8175812" cy="4024632"/>
          </a:xfrm>
          <a:prstGeom prst="rect">
            <a:avLst/>
          </a:prstGeom>
        </p:spPr>
      </p:pic>
    </p:spTree>
    <p:extLst>
      <p:ext uri="{BB962C8B-B14F-4D97-AF65-F5344CB8AC3E}">
        <p14:creationId xmlns:p14="http://schemas.microsoft.com/office/powerpoint/2010/main" val="2963952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AD59-804B-414A-87E3-345B5571D247}"/>
              </a:ext>
            </a:extLst>
          </p:cNvPr>
          <p:cNvSpPr>
            <a:spLocks noGrp="1"/>
          </p:cNvSpPr>
          <p:nvPr>
            <p:ph type="title"/>
          </p:nvPr>
        </p:nvSpPr>
        <p:spPr/>
        <p:txBody>
          <a:bodyPr/>
          <a:lstStyle/>
          <a:p>
            <a:r>
              <a:rPr lang="en-US" dirty="0"/>
              <a:t>K-means Clustering</a:t>
            </a:r>
            <a:endParaRPr lang="en-CA" dirty="0"/>
          </a:p>
        </p:txBody>
      </p:sp>
      <p:sp>
        <p:nvSpPr>
          <p:cNvPr id="3" name="Content Placeholder 2">
            <a:extLst>
              <a:ext uri="{FF2B5EF4-FFF2-40B4-BE49-F238E27FC236}">
                <a16:creationId xmlns:a16="http://schemas.microsoft.com/office/drawing/2014/main" id="{5B4288BB-ED86-41B9-AD87-1E903BA9EFDD}"/>
              </a:ext>
            </a:extLst>
          </p:cNvPr>
          <p:cNvSpPr>
            <a:spLocks noGrp="1"/>
          </p:cNvSpPr>
          <p:nvPr>
            <p:ph idx="1"/>
          </p:nvPr>
        </p:nvSpPr>
        <p:spPr/>
        <p:txBody>
          <a:bodyPr/>
          <a:lstStyle/>
          <a:p>
            <a:r>
              <a:rPr lang="en-US" dirty="0"/>
              <a:t>In order to find similarities between the neighborhoods in these two cities, we use K-means to group the different </a:t>
            </a:r>
            <a:r>
              <a:rPr lang="en-US" dirty="0" err="1"/>
              <a:t>neighbourhoods</a:t>
            </a:r>
            <a:r>
              <a:rPr lang="en-US" dirty="0"/>
              <a:t> into clusters based on the venues retrieved by the Foursquare API. We group the into 10 clusters. We will visualize this using the maps. Each cluster is differentiated by the color of the neighborhood marker.</a:t>
            </a:r>
            <a:endParaRPr lang="en-CA" dirty="0"/>
          </a:p>
        </p:txBody>
      </p:sp>
    </p:spTree>
    <p:extLst>
      <p:ext uri="{BB962C8B-B14F-4D97-AF65-F5344CB8AC3E}">
        <p14:creationId xmlns:p14="http://schemas.microsoft.com/office/powerpoint/2010/main" val="2335405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4EF8-812E-43A0-989E-8239CAB01CFC}"/>
              </a:ext>
            </a:extLst>
          </p:cNvPr>
          <p:cNvSpPr>
            <a:spLocks noGrp="1"/>
          </p:cNvSpPr>
          <p:nvPr>
            <p:ph type="title"/>
          </p:nvPr>
        </p:nvSpPr>
        <p:spPr/>
        <p:txBody>
          <a:bodyPr/>
          <a:lstStyle/>
          <a:p>
            <a:r>
              <a:rPr lang="en-US" dirty="0"/>
              <a:t>NEW YORK</a:t>
            </a:r>
            <a:endParaRPr lang="en-CA" dirty="0"/>
          </a:p>
        </p:txBody>
      </p:sp>
      <p:pic>
        <p:nvPicPr>
          <p:cNvPr id="5" name="Picture 4">
            <a:extLst>
              <a:ext uri="{FF2B5EF4-FFF2-40B4-BE49-F238E27FC236}">
                <a16:creationId xmlns:a16="http://schemas.microsoft.com/office/drawing/2014/main" id="{45A5A6AE-529E-42E3-8CAD-5E12D22F42B4}"/>
              </a:ext>
            </a:extLst>
          </p:cNvPr>
          <p:cNvPicPr>
            <a:picLocks noChangeAspect="1"/>
          </p:cNvPicPr>
          <p:nvPr/>
        </p:nvPicPr>
        <p:blipFill>
          <a:blip r:embed="rId2"/>
          <a:stretch>
            <a:fillRect/>
          </a:stretch>
        </p:blipFill>
        <p:spPr>
          <a:xfrm>
            <a:off x="1323191" y="1849998"/>
            <a:ext cx="10131723" cy="4131253"/>
          </a:xfrm>
          <a:prstGeom prst="rect">
            <a:avLst/>
          </a:prstGeom>
        </p:spPr>
      </p:pic>
    </p:spTree>
    <p:extLst>
      <p:ext uri="{BB962C8B-B14F-4D97-AF65-F5344CB8AC3E}">
        <p14:creationId xmlns:p14="http://schemas.microsoft.com/office/powerpoint/2010/main" val="352089064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17</TotalTime>
  <Words>750</Words>
  <Application>Microsoft Office PowerPoint</Application>
  <PresentationFormat>Widescreen</PresentationFormat>
  <Paragraphs>21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Retrospect</vt:lpstr>
      <vt:lpstr>New York Versus Los Angeles </vt:lpstr>
      <vt:lpstr>Introduction/Business Problem</vt:lpstr>
      <vt:lpstr>Data</vt:lpstr>
      <vt:lpstr>Methodology</vt:lpstr>
      <vt:lpstr>PowerPoint Presentation</vt:lpstr>
      <vt:lpstr>We also have maps of the different neighbourhoods in the two cities. The blue dots represent each neighbourhood.   NEW YORK</vt:lpstr>
      <vt:lpstr>LOS ANGELES</vt:lpstr>
      <vt:lpstr>K-means Clustering</vt:lpstr>
      <vt:lpstr>NEW YORK</vt:lpstr>
      <vt:lpstr>LOS ANGELES</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Versus Los Angeles </dc:title>
  <dc:creator>chijioke ehirim</dc:creator>
  <cp:lastModifiedBy>chijioke ehirim</cp:lastModifiedBy>
  <cp:revision>2</cp:revision>
  <dcterms:created xsi:type="dcterms:W3CDTF">2021-08-19T20:13:49Z</dcterms:created>
  <dcterms:modified xsi:type="dcterms:W3CDTF">2021-08-19T20:31:13Z</dcterms:modified>
</cp:coreProperties>
</file>